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F6CFCBE2-C0C1-46E5-A79D-8F530FD30061}">
  <a:tblStyle styleId="{F6CFCBE2-C0C1-46E5-A79D-8F530FD30061}" styleName="Table_0"/>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7" name="Shape 22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4" name="Shape 23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5" name="Shape 23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43" name="Shape 24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51" name="Shape 25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8" name="Shape 25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9" name="Shape 25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8" name="Shape 26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69" name="Shape 26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78" name="Shape 27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86" name="Shape 28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3" name="Shape 29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4" name="Shape 29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1" name="Shape 30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02" name="Shape 30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9" name="Shape 15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60" name="Shape 16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0" name="Shape 31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11" name="Shape 31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18" name="Shape 31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2" name="Shape 18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9" name="Shape 18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0" name="Shape 19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6" name="Shape 19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7" name="Shape 19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4" name="Shape 20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0" name="Shape 21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1" name="Shape 21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9" name="Shape 21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5.png"/><Relationship Id="rId4" Type="http://schemas.openxmlformats.org/officeDocument/2006/relationships/image" Target="../media/image06.png"/><Relationship Id="rId5" Type="http://schemas.openxmlformats.org/officeDocument/2006/relationships/image" Target="../media/image09.png"/><Relationship Id="rId6" Type="http://schemas.openxmlformats.org/officeDocument/2006/relationships/image" Target="../media/image0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05.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BOLO 5</a:t>
            </a:r>
            <a:r>
              <a:rPr lang="en-US"/>
              <a:t>.0</a:t>
            </a:r>
            <a:br>
              <a:rPr i="0" lang="en-US" sz="4400" u="none" cap="none" strike="noStrike">
                <a:solidFill>
                  <a:srgbClr val="001D4D"/>
                </a:solidFill>
                <a:latin typeface="Trebuchet MS"/>
                <a:ea typeface="Trebuchet MS"/>
                <a:cs typeface="Trebuchet MS"/>
                <a:sym typeface="Trebuchet MS"/>
              </a:rPr>
            </a:br>
            <a:r>
              <a:rPr i="0" lang="en-US" sz="2900" u="sng" cap="none" strike="noStrike">
                <a:solidFill>
                  <a:srgbClr val="001D4D"/>
                </a:solidFill>
                <a:latin typeface="Trebuchet MS"/>
                <a:ea typeface="Trebuchet MS"/>
                <a:cs typeface="Trebuchet MS"/>
                <a:sym typeface="Trebuchet MS"/>
              </a:rPr>
              <a:t>Name:</a:t>
            </a:r>
            <a:r>
              <a:rPr i="0" lang="en-US" sz="2900" u="none" cap="none" strike="noStrike">
                <a:solidFill>
                  <a:srgbClr val="001D4D"/>
                </a:solidFill>
                <a:latin typeface="Trebuchet MS"/>
                <a:ea typeface="Trebuchet MS"/>
                <a:cs typeface="Trebuchet MS"/>
                <a:sym typeface="Trebuchet MS"/>
              </a:rPr>
              <a:t> Jorge Medina</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i="0" lang="en-US" sz="2500" u="sng" cap="none" strike="noStrike">
                <a:solidFill>
                  <a:srgbClr val="001D4D"/>
                </a:solidFill>
                <a:latin typeface="Trebuchet MS"/>
                <a:ea typeface="Trebuchet MS"/>
                <a:cs typeface="Trebuchet MS"/>
                <a:sym typeface="Trebuchet MS"/>
              </a:rPr>
              <a:t>Team Member(s):</a:t>
            </a:r>
            <a:r>
              <a:rPr i="0" lang="en-US" sz="2500" u="none" cap="none" strike="noStrike">
                <a:solidFill>
                  <a:srgbClr val="001D4D"/>
                </a:solidFill>
                <a:latin typeface="Trebuchet MS"/>
                <a:ea typeface="Trebuchet MS"/>
                <a:cs typeface="Trebuchet MS"/>
                <a:sym typeface="Trebuchet MS"/>
              </a:rPr>
              <a:t> </a:t>
            </a:r>
            <a:r>
              <a:rPr lang="en-US" sz="2500"/>
              <a:t>John Burke, Nilton Munoz, Emmanuel Gonzalez, Jorge Medina</a:t>
            </a:r>
            <a:br>
              <a:rPr i="0" lang="en-US" sz="2500" u="none" cap="none" strike="noStrike">
                <a:solidFill>
                  <a:srgbClr val="001D4D"/>
                </a:solidFill>
                <a:latin typeface="Trebuchet MS"/>
                <a:ea typeface="Trebuchet MS"/>
                <a:cs typeface="Trebuchet MS"/>
                <a:sym typeface="Trebuchet MS"/>
              </a:rPr>
            </a:br>
            <a:r>
              <a:rPr i="0" lang="en-US" sz="2500" u="sng" cap="none" strike="noStrike">
                <a:solidFill>
                  <a:srgbClr val="001D4D"/>
                </a:solidFill>
                <a:latin typeface="Trebuchet MS"/>
                <a:ea typeface="Trebuchet MS"/>
                <a:cs typeface="Trebuchet MS"/>
                <a:sym typeface="Trebuchet MS"/>
              </a:rPr>
              <a:t>Product Owner(s):</a:t>
            </a:r>
            <a:r>
              <a:rPr i="0" lang="en-US" sz="2500" u="none" cap="none" strike="noStrike">
                <a:solidFill>
                  <a:srgbClr val="001D4D"/>
                </a:solidFill>
                <a:latin typeface="Trebuchet MS"/>
                <a:ea typeface="Trebuchet MS"/>
                <a:cs typeface="Trebuchet MS"/>
                <a:sym typeface="Trebuchet MS"/>
              </a:rPr>
              <a:t>Samuel Ceballos, Jason Cohen</a:t>
            </a:r>
          </a:p>
          <a:p>
            <a:pPr indent="0" lvl="0" marL="0" marR="0" rtl="0" algn="ctr">
              <a:spcBef>
                <a:spcPts val="0"/>
              </a:spcBef>
              <a:spcAft>
                <a:spcPts val="0"/>
              </a:spcAft>
              <a:buSzPct val="25000"/>
              <a:buNone/>
            </a:pPr>
            <a:r>
              <a:rPr lang="en-US" sz="2500" u="sng"/>
              <a:t>Mentor(s):</a:t>
            </a:r>
            <a:r>
              <a:rPr lang="en-US" sz="2500"/>
              <a:t> Juan Caraballo, Robert Loredo</a:t>
            </a:r>
          </a:p>
          <a:p>
            <a:pPr indent="0" lvl="0" marL="0" marR="0" rtl="0" algn="ctr">
              <a:spcBef>
                <a:spcPts val="0"/>
              </a:spcBef>
              <a:spcAft>
                <a:spcPts val="0"/>
              </a:spcAft>
              <a:buSzPct val="25000"/>
              <a:buNone/>
            </a:pPr>
            <a:r>
              <a:rPr lang="en-US" sz="2500"/>
              <a:t> </a:t>
            </a:r>
            <a:r>
              <a:rPr lang="en-US" sz="2500" u="sng"/>
              <a:t>Instructor:</a:t>
            </a:r>
            <a:r>
              <a:rPr lang="en-US" sz="2500"/>
              <a:t> Masoud Sadjadi</a:t>
            </a: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August 5th, 2016</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Senior Project 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&lt;Summer 2016&gt;</a:t>
            </a:r>
          </a:p>
        </p:txBody>
      </p:sp>
      <p:sp>
        <p:nvSpPr>
          <p:cNvPr id="152" name="Shape 152"/>
          <p:cNvSpPr txBox="1"/>
          <p:nvPr/>
        </p:nvSpPr>
        <p:spPr>
          <a:xfrm>
            <a:off x="585850" y="5942950"/>
            <a:ext cx="1550700" cy="620400"/>
          </a:xfrm>
          <a:prstGeom prst="rect">
            <a:avLst/>
          </a:prstGeom>
          <a:noFill/>
          <a:ln>
            <a:noFill/>
          </a:ln>
        </p:spPr>
        <p:txBody>
          <a:bodyPr anchorCtr="0" anchor="t" bIns="91425" lIns="91425" rIns="91425" tIns="91425">
            <a:noAutofit/>
          </a:bodyPr>
          <a:lstStyle/>
          <a:p>
            <a:pPr lvl="0">
              <a:spcBef>
                <a:spcPts val="0"/>
              </a:spcBef>
              <a:buNone/>
            </a:pPr>
            <a:r>
              <a:rPr lang="en-US"/>
              <a:t>The logo of your project</a:t>
            </a:r>
          </a:p>
        </p:txBody>
      </p:sp>
      <p:pic>
        <p:nvPicPr>
          <p:cNvPr id="153" name="Shape 153"/>
          <p:cNvPicPr preferRelativeResize="0"/>
          <p:nvPr/>
        </p:nvPicPr>
        <p:blipFill>
          <a:blip r:embed="rId3">
            <a:alphaModFix/>
          </a:blip>
          <a:stretch>
            <a:fillRect/>
          </a:stretch>
        </p:blipFill>
        <p:spPr>
          <a:xfrm>
            <a:off x="357175" y="5643575"/>
            <a:ext cx="2008049" cy="975481"/>
          </a:xfrm>
          <a:prstGeom prst="rect">
            <a:avLst/>
          </a:prstGeom>
          <a:noFill/>
          <a:ln>
            <a:noFill/>
          </a:ln>
        </p:spPr>
      </p:pic>
      <p:pic>
        <p:nvPicPr>
          <p:cNvPr descr="IBM_logo.png" id="154" name="Shape 154"/>
          <p:cNvPicPr preferRelativeResize="0"/>
          <p:nvPr/>
        </p:nvPicPr>
        <p:blipFill>
          <a:blip r:embed="rId4">
            <a:alphaModFix/>
          </a:blip>
          <a:stretch>
            <a:fillRect/>
          </a:stretch>
        </p:blipFill>
        <p:spPr>
          <a:xfrm>
            <a:off x="2518550" y="6288900"/>
            <a:ext cx="825350" cy="330150"/>
          </a:xfrm>
          <a:prstGeom prst="rect">
            <a:avLst/>
          </a:prstGeom>
          <a:noFill/>
          <a:ln>
            <a:noFill/>
          </a:ln>
        </p:spPr>
      </p:pic>
      <p:pic>
        <p:nvPicPr>
          <p:cNvPr descr="ibm_cloudant.png" id="155" name="Shape 155"/>
          <p:cNvPicPr preferRelativeResize="0"/>
          <p:nvPr/>
        </p:nvPicPr>
        <p:blipFill>
          <a:blip r:embed="rId5">
            <a:alphaModFix/>
          </a:blip>
          <a:stretch>
            <a:fillRect/>
          </a:stretch>
        </p:blipFill>
        <p:spPr>
          <a:xfrm>
            <a:off x="3444775" y="6269717"/>
            <a:ext cx="1550700" cy="349333"/>
          </a:xfrm>
          <a:prstGeom prst="rect">
            <a:avLst/>
          </a:prstGeom>
          <a:noFill/>
          <a:ln>
            <a:noFill/>
          </a:ln>
        </p:spPr>
      </p:pic>
      <p:pic>
        <p:nvPicPr>
          <p:cNvPr descr="bluemix.png" id="156" name="Shape 156"/>
          <p:cNvPicPr preferRelativeResize="0"/>
          <p:nvPr/>
        </p:nvPicPr>
        <p:blipFill>
          <a:blip r:embed="rId6">
            <a:alphaModFix/>
          </a:blip>
          <a:stretch>
            <a:fillRect/>
          </a:stretch>
        </p:blipFill>
        <p:spPr>
          <a:xfrm>
            <a:off x="4995472" y="6288900"/>
            <a:ext cx="1080263" cy="3301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US"/>
              <a:t>User Story #1094: </a:t>
            </a:r>
            <a:r>
              <a:rPr lang="en-US" sz="2400"/>
              <a:t>Implement confirmation of BOLO updates - Sequence Diagram</a:t>
            </a:r>
          </a:p>
        </p:txBody>
      </p:sp>
      <p:sp>
        <p:nvSpPr>
          <p:cNvPr id="230" name="Shape 230"/>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pic>
        <p:nvPicPr>
          <p:cNvPr id="231" name="Shape 231"/>
          <p:cNvPicPr preferRelativeResize="0"/>
          <p:nvPr/>
        </p:nvPicPr>
        <p:blipFill>
          <a:blip r:embed="rId3">
            <a:alphaModFix/>
          </a:blip>
          <a:stretch>
            <a:fillRect/>
          </a:stretch>
        </p:blipFill>
        <p:spPr>
          <a:xfrm>
            <a:off x="779475" y="1828800"/>
            <a:ext cx="7583400" cy="420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0"/>
              </a:spcBef>
              <a:buClr>
                <a:schemeClr val="dk1"/>
              </a:buClr>
              <a:buSzPct val="25000"/>
              <a:buFont typeface="Arial"/>
              <a:buNone/>
            </a:pPr>
            <a:r>
              <a:rPr lang="en-US"/>
              <a:t>User Story #880: </a:t>
            </a:r>
            <a:r>
              <a:rPr lang="en-US" sz="2400"/>
              <a:t>Send feed BOLOs as JSON documents</a:t>
            </a:r>
          </a:p>
        </p:txBody>
      </p:sp>
      <p:sp>
        <p:nvSpPr>
          <p:cNvPr id="238" name="Shape 238"/>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228600" lvl="0" marL="457200" rtl="0">
              <a:spcBef>
                <a:spcPts val="0"/>
              </a:spcBef>
              <a:buFont typeface="Trebuchet MS"/>
            </a:pPr>
            <a:r>
              <a:rPr lang="en-US"/>
              <a:t>Miami Dade County requires to receive the feed of all BOLOs</a:t>
            </a:r>
          </a:p>
          <a:p>
            <a:pPr indent="-228600" lvl="0" marL="457200" rtl="0">
              <a:spcBef>
                <a:spcPts val="0"/>
              </a:spcBef>
            </a:pPr>
            <a:r>
              <a:rPr lang="en-US"/>
              <a:t>For all new BOLOs an email is sent to the subscribers with the BOLO as JSON (including attachments)</a:t>
            </a:r>
          </a:p>
        </p:txBody>
      </p:sp>
      <p:pic>
        <p:nvPicPr>
          <p:cNvPr id="239" name="Shape 239"/>
          <p:cNvPicPr preferRelativeResize="0"/>
          <p:nvPr/>
        </p:nvPicPr>
        <p:blipFill>
          <a:blip r:embed="rId3">
            <a:alphaModFix/>
          </a:blip>
          <a:stretch>
            <a:fillRect/>
          </a:stretch>
        </p:blipFill>
        <p:spPr>
          <a:xfrm>
            <a:off x="585775" y="3477824"/>
            <a:ext cx="8266775" cy="2559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US"/>
              <a:t>User Story #880: </a:t>
            </a:r>
            <a:r>
              <a:rPr lang="en-US" sz="2400"/>
              <a:t>Send feed BOLOs as JSON documents</a:t>
            </a:r>
          </a:p>
        </p:txBody>
      </p:sp>
      <p:sp>
        <p:nvSpPr>
          <p:cNvPr id="246" name="Shape 246"/>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pic>
        <p:nvPicPr>
          <p:cNvPr descr="dataSubscriber.gif" id="247" name="Shape 247"/>
          <p:cNvPicPr preferRelativeResize="0"/>
          <p:nvPr/>
        </p:nvPicPr>
        <p:blipFill>
          <a:blip r:embed="rId3">
            <a:alphaModFix/>
          </a:blip>
          <a:stretch>
            <a:fillRect/>
          </a:stretch>
        </p:blipFill>
        <p:spPr>
          <a:xfrm>
            <a:off x="779475" y="1295699"/>
            <a:ext cx="7543900" cy="474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US"/>
              <a:t>User Story #880: </a:t>
            </a:r>
            <a:r>
              <a:rPr lang="en-US" sz="2400"/>
              <a:t>Send feed BOLOs as JSON documents - Sequence diagram</a:t>
            </a:r>
          </a:p>
        </p:txBody>
      </p:sp>
      <p:sp>
        <p:nvSpPr>
          <p:cNvPr id="254" name="Shape 254"/>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pic>
        <p:nvPicPr>
          <p:cNvPr id="255" name="Shape 255"/>
          <p:cNvPicPr preferRelativeResize="0"/>
          <p:nvPr/>
        </p:nvPicPr>
        <p:blipFill>
          <a:blip r:embed="rId3">
            <a:alphaModFix/>
          </a:blip>
          <a:stretch>
            <a:fillRect/>
          </a:stretch>
        </p:blipFill>
        <p:spPr>
          <a:xfrm>
            <a:off x="779475" y="1828800"/>
            <a:ext cx="7583400" cy="4208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0"/>
              </a:spcBef>
              <a:buClr>
                <a:schemeClr val="dk1"/>
              </a:buClr>
              <a:buSzPct val="25000"/>
              <a:buFont typeface="Arial"/>
              <a:buNone/>
            </a:pPr>
            <a:r>
              <a:rPr lang="en-US"/>
              <a:t>User Story #931: </a:t>
            </a:r>
            <a:r>
              <a:rPr lang="en-US" sz="2400"/>
              <a:t>Create script to update DB Schema without dropping data</a:t>
            </a:r>
          </a:p>
        </p:txBody>
      </p:sp>
      <p:sp>
        <p:nvSpPr>
          <p:cNvPr id="262" name="Shape 262"/>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228600" lvl="0" marL="457200" rtl="0">
              <a:spcBef>
                <a:spcPts val="0"/>
              </a:spcBef>
            </a:pPr>
            <a:r>
              <a:rPr lang="en-US"/>
              <a:t>In previous releases data was lost every time DB design documents were updated</a:t>
            </a:r>
          </a:p>
          <a:p>
            <a:pPr indent="-228600" lvl="0" marL="457200" rtl="0">
              <a:spcBef>
                <a:spcPts val="0"/>
              </a:spcBef>
            </a:pPr>
            <a:r>
              <a:rPr lang="en-US"/>
              <a:t>Developed script to add views and indexes to DB without reset</a:t>
            </a:r>
          </a:p>
          <a:p>
            <a:pPr indent="-228600" lvl="0" marL="457200" rtl="0">
              <a:spcBef>
                <a:spcPts val="0"/>
              </a:spcBef>
            </a:pPr>
            <a:r>
              <a:t/>
            </a:r>
            <a:endParaRPr/>
          </a:p>
        </p:txBody>
      </p:sp>
      <p:pic>
        <p:nvPicPr>
          <p:cNvPr id="263" name="Shape 263"/>
          <p:cNvPicPr preferRelativeResize="0"/>
          <p:nvPr/>
        </p:nvPicPr>
        <p:blipFill>
          <a:blip r:embed="rId3">
            <a:alphaModFix/>
          </a:blip>
          <a:stretch>
            <a:fillRect/>
          </a:stretch>
        </p:blipFill>
        <p:spPr>
          <a:xfrm>
            <a:off x="495650" y="3280300"/>
            <a:ext cx="4677149" cy="3402249"/>
          </a:xfrm>
          <a:prstGeom prst="rect">
            <a:avLst/>
          </a:prstGeom>
          <a:noFill/>
          <a:ln>
            <a:noFill/>
          </a:ln>
        </p:spPr>
      </p:pic>
      <p:pic>
        <p:nvPicPr>
          <p:cNvPr descr="ibm_cloudant.png" id="264" name="Shape 264"/>
          <p:cNvPicPr preferRelativeResize="0"/>
          <p:nvPr/>
        </p:nvPicPr>
        <p:blipFill>
          <a:blip r:embed="rId4">
            <a:alphaModFix/>
          </a:blip>
          <a:stretch>
            <a:fillRect/>
          </a:stretch>
        </p:blipFill>
        <p:spPr>
          <a:xfrm>
            <a:off x="5384525" y="4459325"/>
            <a:ext cx="3429000" cy="772465"/>
          </a:xfrm>
          <a:prstGeom prst="rect">
            <a:avLst/>
          </a:prstGeom>
          <a:noFill/>
          <a:ln>
            <a:noFill/>
          </a:ln>
        </p:spPr>
      </p:pic>
      <p:pic>
        <p:nvPicPr>
          <p:cNvPr descr="node-js.png" id="265" name="Shape 265"/>
          <p:cNvPicPr preferRelativeResize="0"/>
          <p:nvPr/>
        </p:nvPicPr>
        <p:blipFill>
          <a:blip r:embed="rId5">
            <a:alphaModFix/>
          </a:blip>
          <a:stretch>
            <a:fillRect/>
          </a:stretch>
        </p:blipFill>
        <p:spPr>
          <a:xfrm>
            <a:off x="5499425" y="3280300"/>
            <a:ext cx="3314100" cy="106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0"/>
              </a:spcBef>
              <a:buClr>
                <a:schemeClr val="dk1"/>
              </a:buClr>
              <a:buSzPct val="25000"/>
              <a:buFont typeface="Arial"/>
              <a:buNone/>
            </a:pPr>
            <a:r>
              <a:rPr lang="en-US"/>
              <a:t>User Story #920: </a:t>
            </a:r>
            <a:r>
              <a:rPr lang="en-US" sz="2400"/>
              <a:t>Compress all images upon upload</a:t>
            </a:r>
          </a:p>
        </p:txBody>
      </p:sp>
      <p:sp>
        <p:nvSpPr>
          <p:cNvPr id="272" name="Shape 272"/>
          <p:cNvSpPr txBox="1"/>
          <p:nvPr>
            <p:ph idx="1" type="body"/>
          </p:nvPr>
        </p:nvSpPr>
        <p:spPr>
          <a:xfrm>
            <a:off x="779475" y="1324750"/>
            <a:ext cx="7583400" cy="4712400"/>
          </a:xfrm>
          <a:prstGeom prst="rect">
            <a:avLst/>
          </a:prstGeom>
          <a:noFill/>
          <a:ln>
            <a:noFill/>
          </a:ln>
        </p:spPr>
        <p:txBody>
          <a:bodyPr anchorCtr="0" anchor="t" bIns="45700" lIns="91425" rIns="91425" tIns="45700">
            <a:noAutofit/>
          </a:bodyPr>
          <a:lstStyle/>
          <a:p>
            <a:pPr indent="-228600" lvl="0" marL="457200" rtl="0">
              <a:spcBef>
                <a:spcPts val="0"/>
              </a:spcBef>
            </a:pPr>
            <a:r>
              <a:rPr lang="en-US"/>
              <a:t>BOLO Flyers include images from Agencies and BOLOs, which add to the size of the PDF.</a:t>
            </a:r>
          </a:p>
          <a:p>
            <a:pPr indent="-228600" lvl="0" marL="457200" rtl="0">
              <a:spcBef>
                <a:spcPts val="0"/>
              </a:spcBef>
            </a:pPr>
            <a:r>
              <a:rPr lang="en-US"/>
              <a:t>Typical Images are more than 4 Mb big, which will be sent to more than 3 thousand officers on the field</a:t>
            </a:r>
          </a:p>
          <a:p>
            <a:pPr indent="-69850" lvl="0" marL="0" rtl="0">
              <a:spcBef>
                <a:spcPts val="0"/>
              </a:spcBef>
              <a:buClr>
                <a:schemeClr val="dk1"/>
              </a:buClr>
              <a:buSzPct val="50000"/>
              <a:buFont typeface="Arial"/>
              <a:buNone/>
            </a:pPr>
            <a:r>
              <a:rPr lang="en-US"/>
              <a:t>→ Increased cost of keeping the App running!!</a:t>
            </a:r>
          </a:p>
          <a:p>
            <a:pPr indent="-228600" lvl="0" marL="457200" rtl="0">
              <a:spcBef>
                <a:spcPts val="0"/>
              </a:spcBef>
            </a:pPr>
            <a:r>
              <a:rPr lang="en-US"/>
              <a:t>Image Service compress images to less than 1 MB</a:t>
            </a:r>
          </a:p>
          <a:p>
            <a:pPr indent="-228600" lvl="0" marL="457200" rtl="0">
              <a:spcBef>
                <a:spcPts val="0"/>
              </a:spcBef>
            </a:pPr>
            <a:r>
              <a:rPr lang="en-US"/>
              <a:t>Fast and efficient</a:t>
            </a:r>
          </a:p>
        </p:txBody>
      </p:sp>
      <p:pic>
        <p:nvPicPr>
          <p:cNvPr id="273" name="Shape 273"/>
          <p:cNvPicPr preferRelativeResize="0"/>
          <p:nvPr/>
        </p:nvPicPr>
        <p:blipFill>
          <a:blip r:embed="rId3">
            <a:alphaModFix/>
          </a:blip>
          <a:stretch>
            <a:fillRect/>
          </a:stretch>
        </p:blipFill>
        <p:spPr>
          <a:xfrm>
            <a:off x="779475" y="4752350"/>
            <a:ext cx="1869199" cy="1802425"/>
          </a:xfrm>
          <a:prstGeom prst="rect">
            <a:avLst/>
          </a:prstGeom>
          <a:noFill/>
          <a:ln>
            <a:noFill/>
          </a:ln>
        </p:spPr>
      </p:pic>
      <p:pic>
        <p:nvPicPr>
          <p:cNvPr id="274" name="Shape 274"/>
          <p:cNvPicPr preferRelativeResize="0"/>
          <p:nvPr/>
        </p:nvPicPr>
        <p:blipFill>
          <a:blip r:embed="rId4">
            <a:alphaModFix/>
          </a:blip>
          <a:stretch>
            <a:fillRect/>
          </a:stretch>
        </p:blipFill>
        <p:spPr>
          <a:xfrm>
            <a:off x="3362125" y="4752350"/>
            <a:ext cx="1869200" cy="1802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US"/>
              <a:t>User Story #920: </a:t>
            </a:r>
            <a:r>
              <a:rPr lang="en-US" sz="2400"/>
              <a:t>Compress all images upon upload</a:t>
            </a:r>
          </a:p>
        </p:txBody>
      </p:sp>
      <p:sp>
        <p:nvSpPr>
          <p:cNvPr id="281" name="Shape 281"/>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pic>
        <p:nvPicPr>
          <p:cNvPr descr="imageCompression.gif" id="282" name="Shape 282"/>
          <p:cNvPicPr preferRelativeResize="0"/>
          <p:nvPr/>
        </p:nvPicPr>
        <p:blipFill>
          <a:blip r:embed="rId3">
            <a:alphaModFix/>
          </a:blip>
          <a:stretch>
            <a:fillRect/>
          </a:stretch>
        </p:blipFill>
        <p:spPr>
          <a:xfrm>
            <a:off x="779475" y="1684725"/>
            <a:ext cx="7672924" cy="4075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US"/>
              <a:t>User Story #920: </a:t>
            </a:r>
            <a:r>
              <a:rPr lang="en-US" sz="2400"/>
              <a:t>Compress all images upon upload - Sequence Diagram</a:t>
            </a:r>
          </a:p>
        </p:txBody>
      </p:sp>
      <p:sp>
        <p:nvSpPr>
          <p:cNvPr id="289" name="Shape 289"/>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pic>
        <p:nvPicPr>
          <p:cNvPr id="290" name="Shape 290"/>
          <p:cNvPicPr preferRelativeResize="0"/>
          <p:nvPr/>
        </p:nvPicPr>
        <p:blipFill>
          <a:blip r:embed="rId3">
            <a:alphaModFix/>
          </a:blip>
          <a:stretch>
            <a:fillRect/>
          </a:stretch>
        </p:blipFill>
        <p:spPr>
          <a:xfrm>
            <a:off x="779475" y="1817774"/>
            <a:ext cx="7583400" cy="4208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0"/>
              </a:spcBef>
              <a:buClr>
                <a:schemeClr val="dk1"/>
              </a:buClr>
              <a:buSzPct val="25000"/>
              <a:buFont typeface="Arial"/>
              <a:buNone/>
            </a:pPr>
            <a:r>
              <a:rPr lang="en-US"/>
              <a:t>User Story #986: </a:t>
            </a:r>
            <a:r>
              <a:rPr lang="en-US" sz="2400"/>
              <a:t>Unsubscriptions from BOLO emails</a:t>
            </a:r>
          </a:p>
        </p:txBody>
      </p:sp>
      <p:sp>
        <p:nvSpPr>
          <p:cNvPr id="297" name="Shape 297"/>
          <p:cNvSpPr txBox="1"/>
          <p:nvPr>
            <p:ph idx="1" type="body"/>
          </p:nvPr>
        </p:nvSpPr>
        <p:spPr>
          <a:xfrm>
            <a:off x="779475" y="1315725"/>
            <a:ext cx="7583400" cy="4721400"/>
          </a:xfrm>
          <a:prstGeom prst="rect">
            <a:avLst/>
          </a:prstGeom>
          <a:noFill/>
          <a:ln>
            <a:noFill/>
          </a:ln>
        </p:spPr>
        <p:txBody>
          <a:bodyPr anchorCtr="0" anchor="t" bIns="45700" lIns="91425" rIns="91425" tIns="45700">
            <a:noAutofit/>
          </a:bodyPr>
          <a:lstStyle/>
          <a:p>
            <a:pPr indent="-228600" lvl="0" marL="457200" rtl="0">
              <a:spcBef>
                <a:spcPts val="0"/>
              </a:spcBef>
            </a:pPr>
            <a:r>
              <a:rPr lang="en-US"/>
              <a:t>Users are able to unsubscribe from BOLOs from a particular agencies without having to navigate the Application.</a:t>
            </a:r>
          </a:p>
        </p:txBody>
      </p:sp>
      <p:pic>
        <p:nvPicPr>
          <p:cNvPr descr="unsubscriptions.gif" id="298" name="Shape 298"/>
          <p:cNvPicPr preferRelativeResize="0"/>
          <p:nvPr/>
        </p:nvPicPr>
        <p:blipFill>
          <a:blip r:embed="rId3">
            <a:alphaModFix/>
          </a:blip>
          <a:stretch>
            <a:fillRect/>
          </a:stretch>
        </p:blipFill>
        <p:spPr>
          <a:xfrm>
            <a:off x="816825" y="2858925"/>
            <a:ext cx="7546051" cy="3141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305" name="Shape 305"/>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 </a:t>
            </a:r>
          </a:p>
        </p:txBody>
      </p:sp>
      <p:graphicFrame>
        <p:nvGraphicFramePr>
          <p:cNvPr id="306" name="Shape 306"/>
          <p:cNvGraphicFramePr/>
          <p:nvPr/>
        </p:nvGraphicFramePr>
        <p:xfrm>
          <a:off x="779462" y="1828800"/>
          <a:ext cx="3000000" cy="3000000"/>
        </p:xfrm>
        <a:graphic>
          <a:graphicData uri="http://schemas.openxmlformats.org/drawingml/2006/table">
            <a:tbl>
              <a:tblPr>
                <a:noFill/>
                <a:tableStyleId>{F6CFCBE2-C0C1-46E5-A79D-8F530FD30061}</a:tableStyleId>
              </a:tblPr>
              <a:tblGrid>
                <a:gridCol w="1600750"/>
                <a:gridCol w="5930825"/>
              </a:tblGrid>
              <a:tr h="314325">
                <a:tc>
                  <a:txBody>
                    <a:bodyPr>
                      <a:noAutofit/>
                    </a:bodyPr>
                    <a:lstStyle/>
                    <a:p>
                      <a:pPr lvl="0" rtl="0">
                        <a:spcBef>
                          <a:spcPts val="0"/>
                        </a:spcBef>
                        <a:buNone/>
                      </a:pPr>
                      <a:r>
                        <a:rPr b="1" lang="en-US" sz="1100"/>
                        <a:t>ID:</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6D9F1"/>
                    </a:solidFill>
                  </a:tcPr>
                </a:tc>
                <a:tc>
                  <a:txBody>
                    <a:bodyPr>
                      <a:noAutofit/>
                    </a:bodyPr>
                    <a:lstStyle/>
                    <a:p>
                      <a:pPr lvl="0" rtl="0">
                        <a:spcBef>
                          <a:spcPts val="0"/>
                        </a:spcBef>
                        <a:buNone/>
                      </a:pPr>
                      <a:r>
                        <a:rPr lang="en-US"/>
                        <a:t>U-1094-1 - Sunny Day</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6D9F1"/>
                    </a:solidFill>
                  </a:tcPr>
                </a:tc>
              </a:tr>
              <a:tr h="314325">
                <a:tc>
                  <a:txBody>
                    <a:bodyPr>
                      <a:noAutofit/>
                    </a:bodyPr>
                    <a:lstStyle/>
                    <a:p>
                      <a:pPr lvl="0" rtl="0">
                        <a:spcBef>
                          <a:spcPts val="0"/>
                        </a:spcBef>
                        <a:buNone/>
                      </a:pPr>
                      <a:r>
                        <a:rPr b="1" lang="en-US" sz="1100"/>
                        <a:t>Purpose:</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US"/>
                        <a:t>Validate that updates are applied when edits are confirmed</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14325">
                <a:tc>
                  <a:txBody>
                    <a:bodyPr>
                      <a:noAutofit/>
                    </a:bodyPr>
                    <a:lstStyle/>
                    <a:p>
                      <a:pPr lvl="0" rtl="0">
                        <a:spcBef>
                          <a:spcPts val="0"/>
                        </a:spcBef>
                        <a:buNone/>
                      </a:pPr>
                      <a:r>
                        <a:rPr b="1" lang="en-US" sz="1100"/>
                        <a:t>Preconditions:</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US"/>
                        <a:t>testBolo exists in Database</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14325">
                <a:tc>
                  <a:txBody>
                    <a:bodyPr>
                      <a:noAutofit/>
                    </a:bodyPr>
                    <a:lstStyle/>
                    <a:p>
                      <a:pPr lvl="0" rtl="0">
                        <a:spcBef>
                          <a:spcPts val="0"/>
                        </a:spcBef>
                        <a:buNone/>
                      </a:pPr>
                      <a:r>
                        <a:rPr b="1" lang="en-US" sz="1100"/>
                        <a:t>Input:</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US"/>
                        <a:t>Officer edits Bolo and email confirmation is sent by the System</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14325">
                <a:tc>
                  <a:txBody>
                    <a:bodyPr>
                      <a:noAutofit/>
                    </a:bodyPr>
                    <a:lstStyle/>
                    <a:p>
                      <a:pPr lvl="0" rtl="0">
                        <a:spcBef>
                          <a:spcPts val="0"/>
                        </a:spcBef>
                        <a:buNone/>
                      </a:pPr>
                      <a:r>
                        <a:rPr b="1" lang="en-US" sz="1100"/>
                        <a:t>Expected Output:</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US"/>
                        <a:t>Bolo changes are shown when user cliks on confirmation link</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graphicFrame>
        <p:nvGraphicFramePr>
          <p:cNvPr id="307" name="Shape 307"/>
          <p:cNvGraphicFramePr/>
          <p:nvPr/>
        </p:nvGraphicFramePr>
        <p:xfrm>
          <a:off x="779475" y="3793175"/>
          <a:ext cx="3000000" cy="3000000"/>
        </p:xfrm>
        <a:graphic>
          <a:graphicData uri="http://schemas.openxmlformats.org/drawingml/2006/table">
            <a:tbl>
              <a:tblPr>
                <a:noFill/>
                <a:tableStyleId>{F6CFCBE2-C0C1-46E5-A79D-8F530FD30061}</a:tableStyleId>
              </a:tblPr>
              <a:tblGrid>
                <a:gridCol w="1598825"/>
                <a:gridCol w="5923725"/>
              </a:tblGrid>
              <a:tr h="314325">
                <a:tc>
                  <a:txBody>
                    <a:bodyPr>
                      <a:noAutofit/>
                    </a:bodyPr>
                    <a:lstStyle/>
                    <a:p>
                      <a:pPr lvl="0" rtl="0">
                        <a:spcBef>
                          <a:spcPts val="0"/>
                        </a:spcBef>
                        <a:buNone/>
                      </a:pPr>
                      <a:r>
                        <a:rPr b="1" lang="en-US" sz="1100"/>
                        <a:t>ID:</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6D9F1"/>
                    </a:solidFill>
                  </a:tcPr>
                </a:tc>
                <a:tc>
                  <a:txBody>
                    <a:bodyPr>
                      <a:noAutofit/>
                    </a:bodyPr>
                    <a:lstStyle/>
                    <a:p>
                      <a:pPr lvl="0" rtl="0">
                        <a:spcBef>
                          <a:spcPts val="0"/>
                        </a:spcBef>
                        <a:buNone/>
                      </a:pPr>
                      <a:r>
                        <a:rPr lang="en-US"/>
                        <a:t>U-1094-2 - Rainy Day</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6D9F1"/>
                    </a:solidFill>
                  </a:tcPr>
                </a:tc>
              </a:tr>
              <a:tr h="314325">
                <a:tc>
                  <a:txBody>
                    <a:bodyPr>
                      <a:noAutofit/>
                    </a:bodyPr>
                    <a:lstStyle/>
                    <a:p>
                      <a:pPr lvl="0" rtl="0">
                        <a:spcBef>
                          <a:spcPts val="0"/>
                        </a:spcBef>
                        <a:buNone/>
                      </a:pPr>
                      <a:r>
                        <a:rPr b="1" lang="en-US" sz="1100"/>
                        <a:t>Purpose:</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US"/>
                        <a:t>Validate that Bolo is locked for editing when it is pending confirmation</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14325">
                <a:tc>
                  <a:txBody>
                    <a:bodyPr>
                      <a:noAutofit/>
                    </a:bodyPr>
                    <a:lstStyle/>
                    <a:p>
                      <a:pPr lvl="0" rtl="0">
                        <a:spcBef>
                          <a:spcPts val="0"/>
                        </a:spcBef>
                        <a:buNone/>
                      </a:pPr>
                      <a:r>
                        <a:rPr b="1" lang="en-US" sz="1100"/>
                        <a:t>Preconditions:</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US"/>
                        <a:t>TestBolo has been edited by testUser but is still pending confirmation.</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14325">
                <a:tc>
                  <a:txBody>
                    <a:bodyPr>
                      <a:noAutofit/>
                    </a:bodyPr>
                    <a:lstStyle/>
                    <a:p>
                      <a:pPr lvl="0" rtl="0">
                        <a:spcBef>
                          <a:spcPts val="0"/>
                        </a:spcBef>
                        <a:buNone/>
                      </a:pPr>
                      <a:r>
                        <a:rPr b="1" lang="en-US" sz="1100"/>
                        <a:t>Input:</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US"/>
                        <a:t>test User2</a:t>
                      </a:r>
                      <a:r>
                        <a:rPr lang="en-US"/>
                        <a:t> tries to edit testBolo</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14325">
                <a:tc>
                  <a:txBody>
                    <a:bodyPr>
                      <a:noAutofit/>
                    </a:bodyPr>
                    <a:lstStyle/>
                    <a:p>
                      <a:pPr lvl="0" rtl="0">
                        <a:spcBef>
                          <a:spcPts val="0"/>
                        </a:spcBef>
                        <a:buNone/>
                      </a:pPr>
                      <a:r>
                        <a:rPr b="1" lang="en-US" sz="1100"/>
                        <a:t>Expected Output:</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US"/>
                        <a:t>System displays message preventing testUser2 from updating testBolo.</a:t>
                      </a:r>
                    </a:p>
                  </a:txBody>
                  <a:tcPr marT="66675" marB="66675" marR="66675" marL="666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63" name="Shape 163"/>
          <p:cNvSpPr txBox="1"/>
          <p:nvPr>
            <p:ph idx="1" type="body"/>
          </p:nvPr>
        </p:nvSpPr>
        <p:spPr>
          <a:xfrm>
            <a:off x="779462" y="1524000"/>
            <a:ext cx="7583400" cy="4208400"/>
          </a:xfrm>
          <a:prstGeom prst="rect">
            <a:avLst/>
          </a:prstGeom>
          <a:noFill/>
          <a:ln>
            <a:noFill/>
          </a:ln>
        </p:spPr>
        <p:txBody>
          <a:bodyPr anchorCtr="0" anchor="t" bIns="45700" lIns="91425" rIns="91425" tIns="45700">
            <a:noAutofit/>
          </a:bodyPr>
          <a:lstStyle/>
          <a:p>
            <a:pPr indent="279400" lvl="1" rtl="0" algn="just">
              <a:spcBef>
                <a:spcPts val="0"/>
              </a:spcBef>
              <a:buSzPct val="100000"/>
            </a:pPr>
            <a:r>
              <a:rPr lang="en-US" sz="1600"/>
              <a:t>Miami Dade County Police needs an application to efficiently create and distribute information about crime among all Agencies within Miami Dade County</a:t>
            </a:r>
          </a:p>
        </p:txBody>
      </p:sp>
      <p:pic>
        <p:nvPicPr>
          <p:cNvPr id="164" name="Shape 164"/>
          <p:cNvPicPr preferRelativeResize="0"/>
          <p:nvPr/>
        </p:nvPicPr>
        <p:blipFill>
          <a:blip r:embed="rId3">
            <a:alphaModFix/>
          </a:blip>
          <a:stretch>
            <a:fillRect/>
          </a:stretch>
        </p:blipFill>
        <p:spPr>
          <a:xfrm>
            <a:off x="609325" y="2403575"/>
            <a:ext cx="2835048" cy="1969900"/>
          </a:xfrm>
          <a:prstGeom prst="rect">
            <a:avLst/>
          </a:prstGeom>
          <a:noFill/>
          <a:ln>
            <a:noFill/>
          </a:ln>
        </p:spPr>
      </p:pic>
      <p:pic>
        <p:nvPicPr>
          <p:cNvPr id="165" name="Shape 165"/>
          <p:cNvPicPr preferRelativeResize="0"/>
          <p:nvPr/>
        </p:nvPicPr>
        <p:blipFill>
          <a:blip r:embed="rId4">
            <a:alphaModFix/>
          </a:blip>
          <a:stretch>
            <a:fillRect/>
          </a:stretch>
        </p:blipFill>
        <p:spPr>
          <a:xfrm>
            <a:off x="3575075" y="2403575"/>
            <a:ext cx="2003549" cy="2233651"/>
          </a:xfrm>
          <a:prstGeom prst="rect">
            <a:avLst/>
          </a:prstGeom>
          <a:noFill/>
          <a:ln>
            <a:noFill/>
          </a:ln>
        </p:spPr>
      </p:pic>
      <p:pic>
        <p:nvPicPr>
          <p:cNvPr id="166" name="Shape 166"/>
          <p:cNvPicPr preferRelativeResize="0"/>
          <p:nvPr/>
        </p:nvPicPr>
        <p:blipFill>
          <a:blip r:embed="rId5">
            <a:alphaModFix/>
          </a:blip>
          <a:stretch>
            <a:fillRect/>
          </a:stretch>
        </p:blipFill>
        <p:spPr>
          <a:xfrm>
            <a:off x="5709324" y="2326300"/>
            <a:ext cx="2969024" cy="2319224"/>
          </a:xfrm>
          <a:prstGeom prst="rect">
            <a:avLst/>
          </a:prstGeom>
          <a:noFill/>
          <a:ln>
            <a:noFill/>
          </a:ln>
        </p:spPr>
      </p:pic>
      <p:pic>
        <p:nvPicPr>
          <p:cNvPr id="167" name="Shape 167"/>
          <p:cNvPicPr preferRelativeResize="0"/>
          <p:nvPr/>
        </p:nvPicPr>
        <p:blipFill>
          <a:blip r:embed="rId6">
            <a:alphaModFix/>
          </a:blip>
          <a:stretch>
            <a:fillRect/>
          </a:stretch>
        </p:blipFill>
        <p:spPr>
          <a:xfrm>
            <a:off x="4730527" y="4770198"/>
            <a:ext cx="3911446" cy="1044574"/>
          </a:xfrm>
          <a:prstGeom prst="rect">
            <a:avLst/>
          </a:prstGeom>
          <a:noFill/>
          <a:ln>
            <a:noFill/>
          </a:ln>
        </p:spPr>
      </p:pic>
      <p:pic>
        <p:nvPicPr>
          <p:cNvPr id="168" name="Shape 168"/>
          <p:cNvPicPr preferRelativeResize="0"/>
          <p:nvPr/>
        </p:nvPicPr>
        <p:blipFill>
          <a:blip r:embed="rId7">
            <a:alphaModFix/>
          </a:blip>
          <a:stretch>
            <a:fillRect/>
          </a:stretch>
        </p:blipFill>
        <p:spPr>
          <a:xfrm>
            <a:off x="609325" y="4645525"/>
            <a:ext cx="3461824" cy="1640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314" name="Shape 314"/>
          <p:cNvSpPr txBox="1"/>
          <p:nvPr>
            <p:ph idx="1" type="body"/>
          </p:nvPr>
        </p:nvSpPr>
        <p:spPr>
          <a:xfrm>
            <a:off x="779475" y="1360776"/>
            <a:ext cx="7583400" cy="4676400"/>
          </a:xfrm>
          <a:prstGeom prst="rect">
            <a:avLst/>
          </a:prstGeom>
          <a:noFill/>
          <a:ln>
            <a:noFill/>
          </a:ln>
        </p:spPr>
        <p:txBody>
          <a:bodyPr anchorCtr="0" anchor="t" bIns="45700" lIns="91425" rIns="91425" tIns="45700">
            <a:noAutofit/>
          </a:bodyPr>
          <a:lstStyle/>
          <a:p>
            <a:pPr lvl="0" rtl="0">
              <a:spcBef>
                <a:spcPts val="0"/>
              </a:spcBef>
            </a:pPr>
            <a:r>
              <a:rPr lang="en-US"/>
              <a:t>Primarily worked on extended System services and Security settings</a:t>
            </a:r>
          </a:p>
          <a:p>
            <a:pPr lvl="0" rtl="0">
              <a:spcBef>
                <a:spcPts val="0"/>
              </a:spcBef>
            </a:pPr>
            <a:r>
              <a:rPr lang="en-US"/>
              <a:t>Contact Information:</a:t>
            </a:r>
          </a:p>
          <a:p>
            <a:pPr indent="-69850" lvl="0" marL="0" rtl="0">
              <a:spcBef>
                <a:spcPts val="0"/>
              </a:spcBef>
              <a:buClr>
                <a:schemeClr val="dk1"/>
              </a:buClr>
              <a:buSzPct val="50000"/>
              <a:buFont typeface="Arial"/>
              <a:buNone/>
            </a:pPr>
            <a:r>
              <a:rPr lang="en-US"/>
              <a:t>	Jorge Medina</a:t>
            </a:r>
          </a:p>
          <a:p>
            <a:pPr indent="-69850" lvl="0" marL="0" rtl="0">
              <a:spcBef>
                <a:spcPts val="0"/>
              </a:spcBef>
              <a:buClr>
                <a:schemeClr val="dk1"/>
              </a:buClr>
              <a:buSzPct val="50000"/>
              <a:buFont typeface="Arial"/>
              <a:buNone/>
            </a:pPr>
            <a:r>
              <a:rPr lang="en-US"/>
              <a:t>	(786) 879-4910</a:t>
            </a:r>
          </a:p>
          <a:p>
            <a:pPr indent="-69850" lvl="0" marL="0" rtl="0">
              <a:spcBef>
                <a:spcPts val="0"/>
              </a:spcBef>
              <a:buClr>
                <a:schemeClr val="dk1"/>
              </a:buClr>
              <a:buSzPct val="50000"/>
              <a:buFont typeface="Arial"/>
              <a:buNone/>
            </a:pPr>
            <a:r>
              <a:rPr lang="en-US"/>
              <a:t>	jmedi116@fiu.edu</a:t>
            </a:r>
          </a:p>
          <a:p>
            <a:pPr indent="-69850" lvl="0" marL="0" rtl="0">
              <a:spcBef>
                <a:spcPts val="0"/>
              </a:spcBef>
              <a:buClr>
                <a:schemeClr val="dk1"/>
              </a:buClr>
              <a:buSzPct val="50000"/>
              <a:buFont typeface="Arial"/>
              <a:buNone/>
            </a:pPr>
            <a:r>
              <a:rPr lang="en-US"/>
              <a:t>	linkedin.com/in/jorgejmr89</a:t>
            </a:r>
          </a:p>
          <a:p>
            <a:pPr indent="0" lvl="0" marL="0" marR="0" rtl="0" algn="l">
              <a:spcBef>
                <a:spcPts val="2000"/>
              </a:spcBef>
              <a:spcAft>
                <a:spcPts val="0"/>
              </a:spcAft>
              <a:buNone/>
            </a:pPr>
            <a:r>
              <a:rPr lang="en-US" sz="3000"/>
              <a:t>Thank you!!</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Thank you!!!</a:t>
            </a:r>
          </a:p>
        </p:txBody>
      </p:sp>
      <p:sp>
        <p:nvSpPr>
          <p:cNvPr id="321" name="Shape 321"/>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rPr lang="en-US"/>
              <a:t> </a:t>
            </a:r>
          </a:p>
        </p:txBody>
      </p:sp>
      <p:pic>
        <p:nvPicPr>
          <p:cNvPr descr="node-js.png" id="322" name="Shape 322"/>
          <p:cNvPicPr preferRelativeResize="0"/>
          <p:nvPr/>
        </p:nvPicPr>
        <p:blipFill>
          <a:blip r:embed="rId3">
            <a:alphaModFix/>
          </a:blip>
          <a:stretch>
            <a:fillRect/>
          </a:stretch>
        </p:blipFill>
        <p:spPr>
          <a:xfrm>
            <a:off x="5929799" y="1659525"/>
            <a:ext cx="2922849" cy="1461424"/>
          </a:xfrm>
          <a:prstGeom prst="rect">
            <a:avLst/>
          </a:prstGeom>
          <a:noFill/>
          <a:ln>
            <a:noFill/>
          </a:ln>
        </p:spPr>
      </p:pic>
      <p:pic>
        <p:nvPicPr>
          <p:cNvPr descr="github_logo.png" id="323" name="Shape 323"/>
          <p:cNvPicPr preferRelativeResize="0"/>
          <p:nvPr/>
        </p:nvPicPr>
        <p:blipFill>
          <a:blip r:embed="rId4">
            <a:alphaModFix/>
          </a:blip>
          <a:stretch>
            <a:fillRect/>
          </a:stretch>
        </p:blipFill>
        <p:spPr>
          <a:xfrm>
            <a:off x="5747624" y="3120959"/>
            <a:ext cx="2615256" cy="986199"/>
          </a:xfrm>
          <a:prstGeom prst="rect">
            <a:avLst/>
          </a:prstGeom>
          <a:noFill/>
          <a:ln>
            <a:noFill/>
          </a:ln>
        </p:spPr>
      </p:pic>
      <p:pic>
        <p:nvPicPr>
          <p:cNvPr descr="IBM_logo.png" id="324" name="Shape 324"/>
          <p:cNvPicPr preferRelativeResize="0"/>
          <p:nvPr/>
        </p:nvPicPr>
        <p:blipFill>
          <a:blip r:embed="rId5">
            <a:alphaModFix/>
          </a:blip>
          <a:stretch>
            <a:fillRect/>
          </a:stretch>
        </p:blipFill>
        <p:spPr>
          <a:xfrm>
            <a:off x="738950" y="2134750"/>
            <a:ext cx="2465500" cy="986200"/>
          </a:xfrm>
          <a:prstGeom prst="rect">
            <a:avLst/>
          </a:prstGeom>
          <a:noFill/>
          <a:ln>
            <a:noFill/>
          </a:ln>
        </p:spPr>
      </p:pic>
      <p:pic>
        <p:nvPicPr>
          <p:cNvPr descr="bluemix.png" id="325" name="Shape 325"/>
          <p:cNvPicPr preferRelativeResize="0"/>
          <p:nvPr/>
        </p:nvPicPr>
        <p:blipFill>
          <a:blip r:embed="rId6">
            <a:alphaModFix/>
          </a:blip>
          <a:stretch>
            <a:fillRect/>
          </a:stretch>
        </p:blipFill>
        <p:spPr>
          <a:xfrm>
            <a:off x="779473" y="3367237"/>
            <a:ext cx="3702375" cy="1131525"/>
          </a:xfrm>
          <a:prstGeom prst="rect">
            <a:avLst/>
          </a:prstGeom>
          <a:noFill/>
          <a:ln>
            <a:noFill/>
          </a:ln>
        </p:spPr>
      </p:pic>
      <p:pic>
        <p:nvPicPr>
          <p:cNvPr descr="ibm_cloudant.png" id="326" name="Shape 326"/>
          <p:cNvPicPr preferRelativeResize="0"/>
          <p:nvPr/>
        </p:nvPicPr>
        <p:blipFill>
          <a:blip r:embed="rId7">
            <a:alphaModFix/>
          </a:blip>
          <a:stretch>
            <a:fillRect/>
          </a:stretch>
        </p:blipFill>
        <p:spPr>
          <a:xfrm>
            <a:off x="779475" y="4630550"/>
            <a:ext cx="4377766" cy="986200"/>
          </a:xfrm>
          <a:prstGeom prst="rect">
            <a:avLst/>
          </a:prstGeom>
          <a:noFill/>
          <a:ln>
            <a:noFill/>
          </a:ln>
        </p:spPr>
      </p:pic>
      <p:pic>
        <p:nvPicPr>
          <p:cNvPr descr="mingle_logo_black.png" id="327" name="Shape 327"/>
          <p:cNvPicPr preferRelativeResize="0"/>
          <p:nvPr/>
        </p:nvPicPr>
        <p:blipFill>
          <a:blip r:embed="rId8">
            <a:alphaModFix/>
          </a:blip>
          <a:stretch>
            <a:fillRect/>
          </a:stretch>
        </p:blipFill>
        <p:spPr>
          <a:xfrm>
            <a:off x="5929799" y="4498775"/>
            <a:ext cx="2433075" cy="811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75" name="Shape 175"/>
          <p:cNvSpPr txBox="1"/>
          <p:nvPr>
            <p:ph idx="1" type="body"/>
          </p:nvPr>
        </p:nvSpPr>
        <p:spPr>
          <a:xfrm>
            <a:off x="779462" y="15240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68750"/>
              <a:buFont typeface="Arial"/>
              <a:buNone/>
            </a:pPr>
            <a:r>
              <a:rPr lang="en-US" sz="1600"/>
              <a:t>BOLO 5.0 has added key functionalities to the project:</a:t>
            </a:r>
          </a:p>
          <a:p>
            <a:pPr indent="-330200" lvl="0" marL="457200" rtl="0">
              <a:spcBef>
                <a:spcPts val="0"/>
              </a:spcBef>
              <a:buSzPct val="100000"/>
            </a:pPr>
            <a:r>
              <a:rPr lang="en-US" sz="1600"/>
              <a:t>Security Enhancements:</a:t>
            </a:r>
          </a:p>
          <a:p>
            <a:pPr indent="-330200" lvl="1" marL="914400" rtl="0">
              <a:spcBef>
                <a:spcPts val="0"/>
              </a:spcBef>
              <a:buSzPct val="100000"/>
            </a:pPr>
            <a:r>
              <a:rPr lang="en-US" sz="1600"/>
              <a:t>Brute Force Prevention</a:t>
            </a:r>
          </a:p>
          <a:p>
            <a:pPr indent="-330200" lvl="1" marL="914400" rtl="0">
              <a:spcBef>
                <a:spcPts val="0"/>
              </a:spcBef>
              <a:buSzPct val="100000"/>
            </a:pPr>
            <a:r>
              <a:rPr lang="en-US" sz="1600"/>
              <a:t>SSL Enforcing</a:t>
            </a:r>
          </a:p>
          <a:p>
            <a:pPr indent="-330200" lvl="1" marL="914400" rtl="0">
              <a:spcBef>
                <a:spcPts val="0"/>
              </a:spcBef>
              <a:buSzPct val="100000"/>
            </a:pPr>
            <a:r>
              <a:rPr lang="en-US" sz="1600"/>
              <a:t>Session Timeout</a:t>
            </a:r>
          </a:p>
          <a:p>
            <a:pPr indent="-330200" lvl="1" marL="914400" rtl="0">
              <a:spcBef>
                <a:spcPts val="0"/>
              </a:spcBef>
              <a:buSzPct val="100000"/>
            </a:pPr>
            <a:r>
              <a:rPr lang="en-US" sz="1600" u="sng"/>
              <a:t>BOLO confirmations</a:t>
            </a:r>
          </a:p>
          <a:p>
            <a:pPr indent="-330200" lvl="1" marL="914400" rtl="0">
              <a:spcBef>
                <a:spcPts val="0"/>
              </a:spcBef>
              <a:buSzPct val="100000"/>
            </a:pPr>
            <a:r>
              <a:rPr lang="en-US" sz="1600" u="sng"/>
              <a:t>System Roles rules</a:t>
            </a:r>
          </a:p>
          <a:p>
            <a:pPr indent="-330200" lvl="1" marL="914400" rtl="0">
              <a:spcBef>
                <a:spcPts val="0"/>
              </a:spcBef>
              <a:buSzPct val="100000"/>
            </a:pPr>
            <a:r>
              <a:rPr lang="en-US" sz="1600" u="sng"/>
              <a:t>Update DB Schema keeping data</a:t>
            </a:r>
          </a:p>
          <a:p>
            <a:pPr indent="-330200" lvl="0" marL="457200" rtl="0">
              <a:spcBef>
                <a:spcPts val="0"/>
              </a:spcBef>
              <a:buSzPct val="100000"/>
            </a:pPr>
            <a:r>
              <a:rPr lang="en-US" sz="1600"/>
              <a:t>Output of Data:</a:t>
            </a:r>
          </a:p>
          <a:p>
            <a:pPr indent="-330200" lvl="1" marL="914400" rtl="0">
              <a:spcBef>
                <a:spcPts val="0"/>
              </a:spcBef>
              <a:buSzPct val="100000"/>
            </a:pPr>
            <a:r>
              <a:rPr lang="en-US" sz="1600" u="sng"/>
              <a:t>JSON feed to third party Agencies</a:t>
            </a:r>
          </a:p>
          <a:p>
            <a:pPr indent="-330200" lvl="1" marL="914400" rtl="0">
              <a:spcBef>
                <a:spcPts val="0"/>
              </a:spcBef>
              <a:buSzPct val="100000"/>
            </a:pPr>
            <a:r>
              <a:rPr lang="en-US" sz="1600"/>
              <a:t>CSV output for statistical analysis</a:t>
            </a:r>
          </a:p>
          <a:p>
            <a:pPr indent="-330200" lvl="0" marL="457200" rtl="0">
              <a:spcBef>
                <a:spcPts val="0"/>
              </a:spcBef>
              <a:buSzPct val="100000"/>
            </a:pPr>
            <a:r>
              <a:rPr lang="en-US" sz="1600"/>
              <a:t>Visual Enhancements: </a:t>
            </a:r>
          </a:p>
          <a:p>
            <a:pPr indent="-330200" lvl="1" marL="914400" rtl="0">
              <a:spcBef>
                <a:spcPts val="0"/>
              </a:spcBef>
              <a:buSzPct val="100000"/>
            </a:pPr>
            <a:r>
              <a:rPr lang="en-US" sz="1600"/>
              <a:t> Redesigned navigations</a:t>
            </a:r>
          </a:p>
          <a:p>
            <a:pPr indent="-330200" lvl="1" marL="914400" rtl="0">
              <a:spcBef>
                <a:spcPts val="0"/>
              </a:spcBef>
              <a:buSzPct val="100000"/>
            </a:pPr>
            <a:r>
              <a:rPr lang="en-US" sz="1600" u="sng"/>
              <a:t>Watermarks for BOLO PDfs</a:t>
            </a:r>
          </a:p>
          <a:p>
            <a:pPr indent="-330200" lvl="0" marL="457200" rtl="0">
              <a:spcBef>
                <a:spcPts val="0"/>
              </a:spcBef>
              <a:buSzPct val="100000"/>
            </a:pPr>
            <a:r>
              <a:rPr lang="en-US" sz="1600"/>
              <a:t>Custom Templates</a:t>
            </a:r>
          </a:p>
          <a:p>
            <a:pPr indent="-330200" lvl="1" marL="914400" rtl="0">
              <a:spcBef>
                <a:spcPts val="0"/>
              </a:spcBef>
              <a:buSzPct val="100000"/>
            </a:pPr>
            <a:r>
              <a:rPr lang="en-US" sz="1600"/>
              <a:t>Templates for BOLO Theft and Auto The</a:t>
            </a:r>
            <a:r>
              <a:rPr lang="en-US" sz="1800"/>
              <a:t>ft </a:t>
            </a:r>
          </a:p>
          <a:p>
            <a:pPr indent="0" lvl="0" marL="0" marR="0" rtl="0" algn="l">
              <a:lnSpc>
                <a:spcPct val="100000"/>
              </a:lnSpc>
              <a:spcBef>
                <a:spcPts val="2000"/>
              </a:spcBef>
              <a:spcAft>
                <a:spcPts val="0"/>
              </a:spcAft>
              <a:buNone/>
            </a:pPr>
            <a:r>
              <a:t/>
            </a:r>
            <a:endParaRPr sz="1800"/>
          </a:p>
        </p:txBody>
      </p:sp>
      <p:pic>
        <p:nvPicPr>
          <p:cNvPr id="176" name="Shape 176"/>
          <p:cNvPicPr preferRelativeResize="0"/>
          <p:nvPr/>
        </p:nvPicPr>
        <p:blipFill>
          <a:blip r:embed="rId3">
            <a:alphaModFix/>
          </a:blip>
          <a:stretch>
            <a:fillRect/>
          </a:stretch>
        </p:blipFill>
        <p:spPr>
          <a:xfrm>
            <a:off x="5666774" y="2683399"/>
            <a:ext cx="3247626" cy="1386274"/>
          </a:xfrm>
          <a:prstGeom prst="rect">
            <a:avLst/>
          </a:prstGeom>
          <a:noFill/>
          <a:ln>
            <a:noFill/>
          </a:ln>
        </p:spPr>
      </p:pic>
      <p:pic>
        <p:nvPicPr>
          <p:cNvPr id="177" name="Shape 177"/>
          <p:cNvPicPr preferRelativeResize="0"/>
          <p:nvPr/>
        </p:nvPicPr>
        <p:blipFill>
          <a:blip r:embed="rId4">
            <a:alphaModFix/>
          </a:blip>
          <a:stretch>
            <a:fillRect/>
          </a:stretch>
        </p:blipFill>
        <p:spPr>
          <a:xfrm>
            <a:off x="6231500" y="1184325"/>
            <a:ext cx="2682899" cy="1303299"/>
          </a:xfrm>
          <a:prstGeom prst="rect">
            <a:avLst/>
          </a:prstGeom>
          <a:noFill/>
          <a:ln>
            <a:noFill/>
          </a:ln>
        </p:spPr>
      </p:pic>
      <p:pic>
        <p:nvPicPr>
          <p:cNvPr id="178" name="Shape 178"/>
          <p:cNvPicPr preferRelativeResize="0"/>
          <p:nvPr/>
        </p:nvPicPr>
        <p:blipFill>
          <a:blip r:embed="rId5">
            <a:alphaModFix/>
          </a:blip>
          <a:stretch>
            <a:fillRect/>
          </a:stretch>
        </p:blipFill>
        <p:spPr>
          <a:xfrm>
            <a:off x="5356449" y="4187249"/>
            <a:ext cx="3557949" cy="1101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sp>
        <p:nvSpPr>
          <p:cNvPr id="185" name="Shape 185"/>
          <p:cNvSpPr txBox="1"/>
          <p:nvPr>
            <p:ph idx="1" type="body"/>
          </p:nvPr>
        </p:nvSpPr>
        <p:spPr>
          <a:xfrm>
            <a:off x="779462" y="15140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61111"/>
              <a:buFont typeface="Arial"/>
              <a:buNone/>
            </a:pPr>
            <a:r>
              <a:t/>
            </a:r>
            <a:endParaRPr sz="1800"/>
          </a:p>
          <a:p>
            <a:pPr indent="0" lvl="0" marL="0" marR="0" rtl="0" algn="l">
              <a:spcBef>
                <a:spcPts val="2000"/>
              </a:spcBef>
              <a:spcAft>
                <a:spcPts val="0"/>
              </a:spcAft>
              <a:buNone/>
            </a:pPr>
            <a:r>
              <a:t/>
            </a:r>
            <a:endParaRPr/>
          </a:p>
        </p:txBody>
      </p:sp>
      <p:pic>
        <p:nvPicPr>
          <p:cNvPr id="186" name="Shape 186"/>
          <p:cNvPicPr preferRelativeResize="0"/>
          <p:nvPr/>
        </p:nvPicPr>
        <p:blipFill>
          <a:blip r:embed="rId3">
            <a:alphaModFix/>
          </a:blip>
          <a:stretch>
            <a:fillRect/>
          </a:stretch>
        </p:blipFill>
        <p:spPr>
          <a:xfrm>
            <a:off x="559325" y="1514000"/>
            <a:ext cx="8023701" cy="4535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pic>
        <p:nvPicPr>
          <p:cNvPr id="193" name="Shape 193"/>
          <p:cNvPicPr preferRelativeResize="0"/>
          <p:nvPr/>
        </p:nvPicPr>
        <p:blipFill>
          <a:blip r:embed="rId3">
            <a:alphaModFix/>
          </a:blip>
          <a:stretch>
            <a:fillRect/>
          </a:stretch>
        </p:blipFill>
        <p:spPr>
          <a:xfrm>
            <a:off x="1374150" y="1511124"/>
            <a:ext cx="5426824" cy="5001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200" name="Shape 200"/>
          <p:cNvPicPr preferRelativeResize="0"/>
          <p:nvPr/>
        </p:nvPicPr>
        <p:blipFill>
          <a:blip r:embed="rId3">
            <a:alphaModFix/>
          </a:blip>
          <a:stretch>
            <a:fillRect/>
          </a:stretch>
        </p:blipFill>
        <p:spPr>
          <a:xfrm>
            <a:off x="206450" y="2465937"/>
            <a:ext cx="8731099" cy="223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207" name="Shape 20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61111"/>
              <a:buFont typeface="Arial"/>
              <a:buNone/>
            </a:pPr>
            <a:r>
              <a:rPr lang="en-US" sz="1800"/>
              <a:t>#1094. Bolo Updates Email Confirmation</a:t>
            </a:r>
          </a:p>
          <a:p>
            <a:pPr indent="-69850" lvl="0" marL="0" rtl="0">
              <a:spcBef>
                <a:spcPts val="0"/>
              </a:spcBef>
              <a:buClr>
                <a:schemeClr val="dk1"/>
              </a:buClr>
              <a:buSzPct val="61111"/>
              <a:buFont typeface="Arial"/>
              <a:buNone/>
            </a:pPr>
            <a:r>
              <a:rPr lang="en-US" sz="1800"/>
              <a:t>#880. Bolo Feed to third party agencies 	</a:t>
            </a:r>
          </a:p>
          <a:p>
            <a:pPr indent="-69850" lvl="0" marL="0" rtl="0">
              <a:spcBef>
                <a:spcPts val="0"/>
              </a:spcBef>
              <a:buClr>
                <a:schemeClr val="dk1"/>
              </a:buClr>
              <a:buSzPct val="61111"/>
              <a:buFont typeface="Arial"/>
              <a:buNone/>
            </a:pPr>
            <a:r>
              <a:rPr lang="en-US" sz="1800"/>
              <a:t>#931. Script to update database schema without dropping data </a:t>
            </a:r>
          </a:p>
          <a:p>
            <a:pPr indent="-69850" lvl="0" marL="0" rtl="0">
              <a:spcBef>
                <a:spcPts val="0"/>
              </a:spcBef>
              <a:buClr>
                <a:schemeClr val="dk1"/>
              </a:buClr>
              <a:buSzPct val="61111"/>
              <a:buFont typeface="Arial"/>
              <a:buNone/>
            </a:pPr>
            <a:r>
              <a:rPr lang="en-US" sz="1800"/>
              <a:t>#920. Compression of Images</a:t>
            </a:r>
          </a:p>
          <a:p>
            <a:pPr indent="-69850" lvl="0" marL="0" rtl="0">
              <a:spcBef>
                <a:spcPts val="0"/>
              </a:spcBef>
              <a:buClr>
                <a:schemeClr val="dk1"/>
              </a:buClr>
              <a:buSzPct val="61111"/>
              <a:buFont typeface="Arial"/>
              <a:buNone/>
            </a:pPr>
            <a:r>
              <a:rPr lang="en-US" sz="1800"/>
              <a:t>#986. Unsubscriptions from BOLO emails</a:t>
            </a:r>
          </a:p>
          <a:p>
            <a:pPr indent="-69850" lvl="0" marL="0" rtl="0">
              <a:spcBef>
                <a:spcPts val="0"/>
              </a:spcBef>
              <a:buClr>
                <a:schemeClr val="dk1"/>
              </a:buClr>
              <a:buSzPct val="61111"/>
              <a:buFont typeface="Arial"/>
              <a:buNone/>
            </a:pPr>
            <a:r>
              <a:rPr lang="en-US" sz="1800"/>
              <a:t>#1037. Agency Settings access for Tier 3 users</a:t>
            </a:r>
          </a:p>
          <a:p>
            <a:pPr indent="-69850" lvl="0" marL="0" rtl="0">
              <a:spcBef>
                <a:spcPts val="0"/>
              </a:spcBef>
              <a:buClr>
                <a:schemeClr val="dk1"/>
              </a:buClr>
              <a:buSzPct val="61111"/>
              <a:buFont typeface="Arial"/>
              <a:buNone/>
            </a:pPr>
            <a:r>
              <a:rPr lang="en-US" sz="1800"/>
              <a:t>#890. Watermark for Agencies</a:t>
            </a:r>
          </a:p>
          <a:p>
            <a:pPr indent="-69850" lvl="0" marL="0" rtl="0">
              <a:spcBef>
                <a:spcPts val="0"/>
              </a:spcBef>
              <a:buClr>
                <a:schemeClr val="dk1"/>
              </a:buClr>
              <a:buSzPct val="61111"/>
              <a:buFont typeface="Arial"/>
              <a:buNone/>
            </a:pPr>
            <a:r>
              <a:rPr lang="en-US" sz="1800"/>
              <a:t>#1001. Routes Login redirection</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0"/>
              </a:spcBef>
              <a:buClr>
                <a:schemeClr val="dk1"/>
              </a:buClr>
              <a:buSzPct val="25000"/>
              <a:buFont typeface="Arial"/>
              <a:buNone/>
            </a:pPr>
            <a:r>
              <a:rPr lang="en-US"/>
              <a:t>User Story #1094: </a:t>
            </a:r>
            <a:r>
              <a:rPr lang="en-US" sz="2400"/>
              <a:t>Implement confirmation of BOLO updates - Flow of Events</a:t>
            </a:r>
          </a:p>
        </p:txBody>
      </p:sp>
      <p:sp>
        <p:nvSpPr>
          <p:cNvPr id="214" name="Shape 214"/>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descr="updateConfirmation.gif" id="215" name="Shape 215"/>
          <p:cNvPicPr preferRelativeResize="0"/>
          <p:nvPr/>
        </p:nvPicPr>
        <p:blipFill>
          <a:blip r:embed="rId3">
            <a:alphaModFix/>
          </a:blip>
          <a:stretch>
            <a:fillRect/>
          </a:stretch>
        </p:blipFill>
        <p:spPr>
          <a:xfrm>
            <a:off x="779475" y="1425600"/>
            <a:ext cx="7481600" cy="4208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Clr>
                <a:schemeClr val="dk1"/>
              </a:buClr>
              <a:buSzPct val="28947"/>
              <a:buFont typeface="Arial"/>
              <a:buNone/>
            </a:pPr>
            <a:r>
              <a:rPr lang="en-US"/>
              <a:t>User Story #1094: </a:t>
            </a:r>
            <a:r>
              <a:rPr lang="en-US" sz="2400"/>
              <a:t>Implement confirmation of BOLO updates - Versioning Control</a:t>
            </a:r>
          </a:p>
        </p:txBody>
      </p:sp>
      <p:sp>
        <p:nvSpPr>
          <p:cNvPr id="222" name="Shape 222"/>
          <p:cNvSpPr txBox="1"/>
          <p:nvPr>
            <p:ph idx="1" type="body"/>
          </p:nvPr>
        </p:nvSpPr>
        <p:spPr>
          <a:xfrm>
            <a:off x="779462" y="1828800"/>
            <a:ext cx="7583400" cy="4208400"/>
          </a:xfrm>
          <a:prstGeom prst="rect">
            <a:avLst/>
          </a:prstGeom>
        </p:spPr>
        <p:txBody>
          <a:bodyPr anchorCtr="0" anchor="t" bIns="91425" lIns="91425" rIns="91425" tIns="91425">
            <a:noAutofit/>
          </a:bodyPr>
          <a:lstStyle/>
          <a:p>
            <a:pPr lvl="0">
              <a:spcBef>
                <a:spcPts val="0"/>
              </a:spcBef>
              <a:buNone/>
            </a:pPr>
            <a:r>
              <a:t/>
            </a:r>
            <a:endParaRPr/>
          </a:p>
        </p:txBody>
      </p:sp>
      <p:pic>
        <p:nvPicPr>
          <p:cNvPr id="223" name="Shape 223"/>
          <p:cNvPicPr preferRelativeResize="0"/>
          <p:nvPr/>
        </p:nvPicPr>
        <p:blipFill>
          <a:blip r:embed="rId3">
            <a:alphaModFix/>
          </a:blip>
          <a:stretch>
            <a:fillRect/>
          </a:stretch>
        </p:blipFill>
        <p:spPr>
          <a:xfrm>
            <a:off x="613700" y="1828800"/>
            <a:ext cx="7749175" cy="4208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